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2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44" d="100"/>
          <a:sy n="144" d="100"/>
        </p:scale>
        <p:origin x="654" y="12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2" name="Google Shape;52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24" name="Google Shape;124;p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31" name="Google Shape;131;p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g5fec840957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42" name="Google Shape;142;g5fec840957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49" name="Google Shape;149;p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60" name="Google Shape;160;p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p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67" name="Google Shape;167;p1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77" name="Google Shape;177;p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p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88" name="Google Shape;188;p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Google Shape;194;p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95" name="Google Shape;195;p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Google Shape;200;g5fec840957_0_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01" name="Google Shape;201;g5fec840957_0_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9" name="Google Shape;59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Google Shape;207;p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08" name="Google Shape;208;p1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7" name="Google Shape;67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4" name="Google Shape;74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4" name="Google Shape;84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2" name="Google Shape;92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g5fec840957_0_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9" name="Google Shape;99;g5fec840957_0_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6" name="Google Shape;106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16" name="Google Shape;116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6" name="Google Shape;16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4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>
            <a:spLocks noGrp="1"/>
          </p:cNvSpPr>
          <p:nvPr>
            <p:ph type="ctrTitle"/>
          </p:nvPr>
        </p:nvSpPr>
        <p:spPr>
          <a:xfrm>
            <a:off x="212433" y="259250"/>
            <a:ext cx="8520600" cy="20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</a:pPr>
            <a:r>
              <a:rPr lang="fr-FR"/>
              <a:t>La réalité de la rentrée</a:t>
            </a:r>
            <a:endParaRPr/>
          </a:p>
        </p:txBody>
      </p:sp>
      <p:sp>
        <p:nvSpPr>
          <p:cNvPr id="55" name="Google Shape;55;p13"/>
          <p:cNvSpPr txBox="1">
            <a:spLocks noGrp="1"/>
          </p:cNvSpPr>
          <p:nvPr>
            <p:ph type="subTitle" idx="1"/>
          </p:nvPr>
        </p:nvSpPr>
        <p:spPr>
          <a:xfrm>
            <a:off x="212425" y="2525300"/>
            <a:ext cx="8520600" cy="79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fr-FR"/>
              <a:t>SNPDEN-UNSA			Septembre 2019</a:t>
            </a:r>
            <a:endParaRPr/>
          </a:p>
        </p:txBody>
      </p:sp>
      <p:pic>
        <p:nvPicPr>
          <p:cNvPr id="56" name="Google Shape;56;p1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772298" y="3317900"/>
            <a:ext cx="1248028" cy="11517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22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fr-FR" sz="2400" b="1"/>
              <a:t>Réforme du lycée: les facteurs de difficulté</a:t>
            </a:r>
            <a:endParaRPr sz="2400" b="1"/>
          </a:p>
        </p:txBody>
      </p:sp>
      <p:pic>
        <p:nvPicPr>
          <p:cNvPr id="127" name="Google Shape;127;p2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889358" y="345489"/>
            <a:ext cx="839973" cy="771772"/>
          </a:xfrm>
          <a:prstGeom prst="rect">
            <a:avLst/>
          </a:prstGeom>
          <a:noFill/>
          <a:ln>
            <a:noFill/>
          </a:ln>
        </p:spPr>
      </p:pic>
      <p:pic>
        <p:nvPicPr>
          <p:cNvPr id="128" name="Google Shape;128;p22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65100" y="1200149"/>
            <a:ext cx="8813800" cy="376525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23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fr-FR" sz="3600" b="1"/>
              <a:t>Parcoursup</a:t>
            </a:r>
            <a:endParaRPr sz="3600" b="1"/>
          </a:p>
        </p:txBody>
      </p:sp>
      <p:pic>
        <p:nvPicPr>
          <p:cNvPr id="134" name="Google Shape;134;p2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985890" y="4044777"/>
            <a:ext cx="921773" cy="877694"/>
          </a:xfrm>
          <a:prstGeom prst="rect">
            <a:avLst/>
          </a:prstGeom>
          <a:noFill/>
          <a:ln>
            <a:noFill/>
          </a:ln>
        </p:spPr>
      </p:pic>
      <p:sp>
        <p:nvSpPr>
          <p:cNvPr id="135" name="Google Shape;135;p23"/>
          <p:cNvSpPr/>
          <p:nvPr/>
        </p:nvSpPr>
        <p:spPr>
          <a:xfrm>
            <a:off x="878861" y="1339740"/>
            <a:ext cx="3163707" cy="11079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-FR" sz="6600" b="0" i="0" u="none" strike="noStrike" cap="none">
                <a:solidFill>
                  <a:srgbClr val="92D050"/>
                </a:solidFill>
                <a:latin typeface="Arial"/>
                <a:ea typeface="Arial"/>
                <a:cs typeface="Arial"/>
                <a:sym typeface="Arial"/>
              </a:rPr>
              <a:t>61 % </a:t>
            </a:r>
            <a:endParaRPr/>
          </a:p>
        </p:txBody>
      </p:sp>
      <p:sp>
        <p:nvSpPr>
          <p:cNvPr id="136" name="Google Shape;136;p23"/>
          <p:cNvSpPr txBox="1"/>
          <p:nvPr/>
        </p:nvSpPr>
        <p:spPr>
          <a:xfrm>
            <a:off x="3866563" y="1777198"/>
            <a:ext cx="4119327" cy="9541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des collègues pensent que c’était mieux cette année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7" name="Google Shape;137;p23"/>
          <p:cNvSpPr/>
          <p:nvPr/>
        </p:nvSpPr>
        <p:spPr>
          <a:xfrm>
            <a:off x="878860" y="2614765"/>
            <a:ext cx="3163707" cy="11079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-FR" sz="6600" b="0" i="0" u="none" strike="noStrike" cap="none">
                <a:solidFill>
                  <a:srgbClr val="00B0F0"/>
                </a:solidFill>
                <a:latin typeface="Arial"/>
                <a:ea typeface="Arial"/>
                <a:cs typeface="Arial"/>
                <a:sym typeface="Arial"/>
              </a:rPr>
              <a:t>33 % </a:t>
            </a:r>
            <a:endParaRPr/>
          </a:p>
        </p:txBody>
      </p:sp>
      <p:sp>
        <p:nvSpPr>
          <p:cNvPr id="138" name="Google Shape;138;p23"/>
          <p:cNvSpPr txBox="1"/>
          <p:nvPr/>
        </p:nvSpPr>
        <p:spPr>
          <a:xfrm>
            <a:off x="3866562" y="2975227"/>
            <a:ext cx="4119327" cy="7386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des collègues pensent que c’était comme en 2018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9" name="Google Shape;139;p23"/>
          <p:cNvSpPr txBox="1"/>
          <p:nvPr/>
        </p:nvSpPr>
        <p:spPr>
          <a:xfrm>
            <a:off x="781600" y="4083223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lang="fr-FR" sz="3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Ce n’est plus un sujet</a:t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24"/>
          <p:cNvSpPr txBox="1">
            <a:spLocks noGrp="1"/>
          </p:cNvSpPr>
          <p:nvPr>
            <p:ph type="ctrTitle"/>
          </p:nvPr>
        </p:nvSpPr>
        <p:spPr>
          <a:xfrm>
            <a:off x="311700" y="1690547"/>
            <a:ext cx="8520600" cy="73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</a:pPr>
            <a:r>
              <a:rPr lang="fr-FR"/>
              <a:t>Le nouveau bac</a:t>
            </a:r>
            <a:endParaRPr/>
          </a:p>
        </p:txBody>
      </p:sp>
      <p:pic>
        <p:nvPicPr>
          <p:cNvPr id="145" name="Google Shape;145;p2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46681" y="3338653"/>
            <a:ext cx="1249788" cy="1152244"/>
          </a:xfrm>
          <a:prstGeom prst="rect">
            <a:avLst/>
          </a:prstGeom>
          <a:noFill/>
          <a:ln>
            <a:noFill/>
          </a:ln>
        </p:spPr>
      </p:pic>
      <p:pic>
        <p:nvPicPr>
          <p:cNvPr id="146" name="Google Shape;146;p2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285619" y="3452953"/>
            <a:ext cx="1249788" cy="115224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2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fr-FR" sz="3600" b="1"/>
              <a:t>Simplification du baccalauréat</a:t>
            </a:r>
            <a:endParaRPr sz="3600" b="1"/>
          </a:p>
        </p:txBody>
      </p:sp>
      <p:pic>
        <p:nvPicPr>
          <p:cNvPr id="152" name="Google Shape;152;p2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985890" y="4044777"/>
            <a:ext cx="921773" cy="877694"/>
          </a:xfrm>
          <a:prstGeom prst="rect">
            <a:avLst/>
          </a:prstGeom>
          <a:noFill/>
          <a:ln>
            <a:noFill/>
          </a:ln>
        </p:spPr>
      </p:pic>
      <p:sp>
        <p:nvSpPr>
          <p:cNvPr id="153" name="Google Shape;153;p25"/>
          <p:cNvSpPr/>
          <p:nvPr/>
        </p:nvSpPr>
        <p:spPr>
          <a:xfrm>
            <a:off x="907696" y="1359963"/>
            <a:ext cx="3163707" cy="11079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-FR" sz="6600" b="0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27 % </a:t>
            </a:r>
            <a:endParaRPr/>
          </a:p>
        </p:txBody>
      </p:sp>
      <p:sp>
        <p:nvSpPr>
          <p:cNvPr id="154" name="Google Shape;154;p25"/>
          <p:cNvSpPr txBox="1"/>
          <p:nvPr/>
        </p:nvSpPr>
        <p:spPr>
          <a:xfrm>
            <a:off x="3966475" y="1656982"/>
            <a:ext cx="4119327" cy="9541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des collègues pensent que les épreuves de contrôle continu sont une complication inutile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5" name="Google Shape;155;p25"/>
          <p:cNvSpPr/>
          <p:nvPr/>
        </p:nvSpPr>
        <p:spPr>
          <a:xfrm>
            <a:off x="-157441" y="2206321"/>
            <a:ext cx="4729441" cy="11079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-FR" sz="6600" b="0" i="0" u="none" strike="noStrike" cap="none">
                <a:solidFill>
                  <a:srgbClr val="004B53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fr-FR" sz="3200" b="0" i="0" u="none" strike="noStrike" cap="none">
                <a:solidFill>
                  <a:srgbClr val="004B53"/>
                </a:solidFill>
                <a:latin typeface="Arial"/>
                <a:ea typeface="Arial"/>
                <a:cs typeface="Arial"/>
                <a:sym typeface="Arial"/>
              </a:rPr>
              <a:t>1 collègue sur 2 </a:t>
            </a:r>
            <a:endParaRPr/>
          </a:p>
        </p:txBody>
      </p:sp>
      <p:sp>
        <p:nvSpPr>
          <p:cNvPr id="156" name="Google Shape;156;p25"/>
          <p:cNvSpPr txBox="1"/>
          <p:nvPr/>
        </p:nvSpPr>
        <p:spPr>
          <a:xfrm>
            <a:off x="3966475" y="2773836"/>
            <a:ext cx="4119327" cy="7386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Veut aller plus loin dans la simplification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7" name="Google Shape;157;p25"/>
          <p:cNvSpPr txBox="1"/>
          <p:nvPr/>
        </p:nvSpPr>
        <p:spPr>
          <a:xfrm>
            <a:off x="623400" y="358797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lang="fr-FR" sz="3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On peut </a:t>
            </a:r>
            <a:r>
              <a:rPr lang="fr-FR" sz="3600" b="1">
                <a:solidFill>
                  <a:schemeClr val="dk1"/>
                </a:solidFill>
              </a:rPr>
              <a:t>encore</a:t>
            </a:r>
            <a:r>
              <a:rPr lang="fr-FR" sz="3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faire mieux !</a:t>
            </a:r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26"/>
          <p:cNvSpPr txBox="1">
            <a:spLocks noGrp="1"/>
          </p:cNvSpPr>
          <p:nvPr>
            <p:ph type="ctrTitle"/>
          </p:nvPr>
        </p:nvSpPr>
        <p:spPr>
          <a:xfrm>
            <a:off x="311700" y="1690547"/>
            <a:ext cx="8520600" cy="73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</a:pPr>
            <a:r>
              <a:rPr lang="fr-FR"/>
              <a:t>Le collège</a:t>
            </a:r>
            <a:endParaRPr/>
          </a:p>
        </p:txBody>
      </p:sp>
      <p:pic>
        <p:nvPicPr>
          <p:cNvPr id="163" name="Google Shape;163;p2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46681" y="3338653"/>
            <a:ext cx="1249788" cy="1152244"/>
          </a:xfrm>
          <a:prstGeom prst="rect">
            <a:avLst/>
          </a:prstGeom>
          <a:noFill/>
          <a:ln>
            <a:noFill/>
          </a:ln>
        </p:spPr>
      </p:pic>
      <p:pic>
        <p:nvPicPr>
          <p:cNvPr id="164" name="Google Shape;164;p2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285619" y="3452953"/>
            <a:ext cx="1249788" cy="115224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27"/>
          <p:cNvSpPr txBox="1">
            <a:spLocks noGrp="1"/>
          </p:cNvSpPr>
          <p:nvPr>
            <p:ph type="title"/>
          </p:nvPr>
        </p:nvSpPr>
        <p:spPr>
          <a:xfrm>
            <a:off x="311698" y="294677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fr-FR" sz="3600" b="1">
                <a:solidFill>
                  <a:schemeClr val="dk2"/>
                </a:solidFill>
              </a:rPr>
              <a:t>Devoirs faits, un décalage évident !</a:t>
            </a:r>
            <a:endParaRPr sz="3600" b="1">
              <a:solidFill>
                <a:schemeClr val="dk2"/>
              </a:solidFill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endParaRPr sz="3600"/>
          </a:p>
        </p:txBody>
      </p:sp>
      <p:pic>
        <p:nvPicPr>
          <p:cNvPr id="170" name="Google Shape;170;p2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726257" y="1351590"/>
            <a:ext cx="976978" cy="850646"/>
          </a:xfrm>
          <a:prstGeom prst="rect">
            <a:avLst/>
          </a:prstGeom>
          <a:noFill/>
          <a:ln>
            <a:noFill/>
          </a:ln>
        </p:spPr>
      </p:pic>
      <p:sp>
        <p:nvSpPr>
          <p:cNvPr id="171" name="Google Shape;171;p27"/>
          <p:cNvSpPr txBox="1"/>
          <p:nvPr/>
        </p:nvSpPr>
        <p:spPr>
          <a:xfrm>
            <a:off x="311697" y="1179642"/>
            <a:ext cx="2686683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Pas d’enveloppe connue pour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2" name="Google Shape;172;p27"/>
          <p:cNvSpPr/>
          <p:nvPr/>
        </p:nvSpPr>
        <p:spPr>
          <a:xfrm>
            <a:off x="311697" y="1417406"/>
            <a:ext cx="3316332" cy="15696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-FR" sz="9600" b="0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37 % </a:t>
            </a:r>
            <a:endParaRPr/>
          </a:p>
        </p:txBody>
      </p:sp>
      <p:sp>
        <p:nvSpPr>
          <p:cNvPr id="173" name="Google Shape;173;p27"/>
          <p:cNvSpPr txBox="1"/>
          <p:nvPr/>
        </p:nvSpPr>
        <p:spPr>
          <a:xfrm>
            <a:off x="4280446" y="2987066"/>
            <a:ext cx="2686683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Enveloppe insuffisante pour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4" name="Google Shape;174;p27"/>
          <p:cNvSpPr/>
          <p:nvPr/>
        </p:nvSpPr>
        <p:spPr>
          <a:xfrm>
            <a:off x="3358950" y="3248676"/>
            <a:ext cx="3316332" cy="15696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-FR" sz="9600" b="0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24 % </a:t>
            </a:r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p2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fr-FR" sz="3600" b="1"/>
              <a:t>DNB</a:t>
            </a:r>
            <a:endParaRPr sz="3600" b="1"/>
          </a:p>
        </p:txBody>
      </p:sp>
      <p:pic>
        <p:nvPicPr>
          <p:cNvPr id="180" name="Google Shape;180;p2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873832" y="412202"/>
            <a:ext cx="846409" cy="903587"/>
          </a:xfrm>
          <a:prstGeom prst="rect">
            <a:avLst/>
          </a:prstGeom>
          <a:noFill/>
          <a:ln>
            <a:noFill/>
          </a:ln>
        </p:spPr>
      </p:pic>
      <p:sp>
        <p:nvSpPr>
          <p:cNvPr id="181" name="Google Shape;181;p28"/>
          <p:cNvSpPr/>
          <p:nvPr/>
        </p:nvSpPr>
        <p:spPr>
          <a:xfrm>
            <a:off x="878861" y="1339740"/>
            <a:ext cx="3163707" cy="11079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-FR" sz="6600" b="0" i="0" u="none" strike="noStrike" cap="none">
                <a:solidFill>
                  <a:srgbClr val="92D050"/>
                </a:solidFill>
                <a:latin typeface="Arial"/>
                <a:ea typeface="Arial"/>
                <a:cs typeface="Arial"/>
                <a:sym typeface="Arial"/>
              </a:rPr>
              <a:t>45 % </a:t>
            </a:r>
            <a:endParaRPr/>
          </a:p>
        </p:txBody>
      </p:sp>
      <p:sp>
        <p:nvSpPr>
          <p:cNvPr id="182" name="Google Shape;182;p28"/>
          <p:cNvSpPr txBox="1"/>
          <p:nvPr/>
        </p:nvSpPr>
        <p:spPr>
          <a:xfrm>
            <a:off x="3866563" y="1777198"/>
            <a:ext cx="4119327" cy="7386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des collègues pensent qu’il faut laisser le collège un peu tranquille 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3" name="Google Shape;183;p28"/>
          <p:cNvSpPr txBox="1"/>
          <p:nvPr/>
        </p:nvSpPr>
        <p:spPr>
          <a:xfrm>
            <a:off x="3866562" y="2975227"/>
            <a:ext cx="4119327" cy="7386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Pense que l'évaluation des compétences du socle pourrait largement suffire et qu’il faut donc supprimer les épreuves finales</a:t>
            </a:r>
            <a:endParaRPr/>
          </a:p>
        </p:txBody>
      </p:sp>
      <p:sp>
        <p:nvSpPr>
          <p:cNvPr id="184" name="Google Shape;184;p28"/>
          <p:cNvSpPr/>
          <p:nvPr/>
        </p:nvSpPr>
        <p:spPr>
          <a:xfrm>
            <a:off x="311700" y="2515862"/>
            <a:ext cx="3611714" cy="11079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-FR" sz="6600" b="0" i="0" u="none" strike="noStrike" cap="none">
                <a:solidFill>
                  <a:srgbClr val="004B53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fr-FR" sz="3200" b="0" i="0" u="none" strike="noStrike" cap="none">
                <a:solidFill>
                  <a:srgbClr val="004B53"/>
                </a:solidFill>
                <a:latin typeface="Arial"/>
                <a:ea typeface="Arial"/>
                <a:cs typeface="Arial"/>
                <a:sym typeface="Arial"/>
              </a:rPr>
              <a:t>1 collègue sur 2 </a:t>
            </a:r>
            <a:endParaRPr/>
          </a:p>
        </p:txBody>
      </p:sp>
      <p:sp>
        <p:nvSpPr>
          <p:cNvPr id="185" name="Google Shape;185;p28"/>
          <p:cNvSpPr txBox="1"/>
          <p:nvPr/>
        </p:nvSpPr>
        <p:spPr>
          <a:xfrm>
            <a:off x="501453" y="4044777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lang="fr-FR" sz="3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On n</a:t>
            </a:r>
            <a:r>
              <a:rPr lang="fr-FR" sz="3600" b="1">
                <a:solidFill>
                  <a:schemeClr val="dk1"/>
                </a:solidFill>
              </a:rPr>
              <a:t>’y</a:t>
            </a:r>
            <a:r>
              <a:rPr lang="fr-FR" sz="3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touche plus ou on l</a:t>
            </a:r>
            <a:r>
              <a:rPr lang="fr-FR" sz="3600" b="1">
                <a:solidFill>
                  <a:schemeClr val="dk1"/>
                </a:solidFill>
              </a:rPr>
              <a:t>e </a:t>
            </a:r>
            <a:r>
              <a:rPr lang="fr-FR" sz="3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supprime</a:t>
            </a:r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p29"/>
          <p:cNvSpPr txBox="1">
            <a:spLocks noGrp="1"/>
          </p:cNvSpPr>
          <p:nvPr>
            <p:ph type="ctrTitle"/>
          </p:nvPr>
        </p:nvSpPr>
        <p:spPr>
          <a:xfrm>
            <a:off x="311700" y="3087553"/>
            <a:ext cx="8520600" cy="73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</a:pPr>
            <a:r>
              <a:rPr lang="fr-FR"/>
              <a:t>Ecole inclusive :</a:t>
            </a:r>
            <a:br>
              <a:rPr lang="fr-FR"/>
            </a:br>
            <a:r>
              <a:rPr lang="fr-FR"/>
              <a:t>la cacophonie des PIAL</a:t>
            </a:r>
            <a:br>
              <a:rPr lang="fr-FR"/>
            </a:br>
            <a:endParaRPr/>
          </a:p>
        </p:txBody>
      </p:sp>
      <p:pic>
        <p:nvPicPr>
          <p:cNvPr id="191" name="Google Shape;191;p2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46681" y="3338653"/>
            <a:ext cx="1249788" cy="1152244"/>
          </a:xfrm>
          <a:prstGeom prst="rect">
            <a:avLst/>
          </a:prstGeom>
          <a:noFill/>
          <a:ln>
            <a:noFill/>
          </a:ln>
        </p:spPr>
      </p:pic>
      <p:pic>
        <p:nvPicPr>
          <p:cNvPr id="192" name="Google Shape;192;p2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285619" y="3452953"/>
            <a:ext cx="1249788" cy="115224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p3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fr-FR" sz="3600" b="1" u="sng" dirty="0" smtClean="0"/>
              <a:t>Ce dont nous avons besoin:</a:t>
            </a:r>
            <a:r>
              <a:rPr lang="fr-FR" sz="3600" b="1" dirty="0" smtClean="0"/>
              <a:t/>
            </a:r>
            <a:br>
              <a:rPr lang="fr-FR" sz="3600" b="1" dirty="0" smtClean="0"/>
            </a:br>
            <a:r>
              <a:rPr lang="fr-FR" sz="3600" b="1" dirty="0"/>
              <a:t/>
            </a:r>
            <a:br>
              <a:rPr lang="fr-FR" sz="3600" b="1" dirty="0"/>
            </a:br>
            <a:r>
              <a:rPr lang="fr-FR" sz="3600" b="1" dirty="0"/>
              <a:t>- du temps pour la mise en </a:t>
            </a:r>
            <a:r>
              <a:rPr lang="fr-FR" sz="3600" b="1" dirty="0" err="1" smtClean="0"/>
              <a:t>oeuvre</a:t>
            </a:r>
            <a:endParaRPr sz="3600" b="1" dirty="0"/>
          </a:p>
          <a:p>
            <a:pPr marL="457200" lvl="0" indent="-457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Char char="-"/>
            </a:pPr>
            <a:r>
              <a:rPr lang="fr-FR" sz="3600" b="1" dirty="0"/>
              <a:t>un climat apaisé </a:t>
            </a:r>
            <a:endParaRPr sz="3600" b="1" dirty="0"/>
          </a:p>
          <a:p>
            <a:pPr marL="457200" lvl="0" indent="-457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Char char="-"/>
            </a:pPr>
            <a:r>
              <a:rPr lang="fr-FR" sz="3600" b="1" dirty="0"/>
              <a:t>un suivi </a:t>
            </a:r>
            <a:r>
              <a:rPr lang="fr-FR" sz="3600" b="1" dirty="0" smtClean="0"/>
              <a:t>« adaptatif » </a:t>
            </a:r>
            <a:r>
              <a:rPr lang="fr-FR" sz="3600" b="1" dirty="0"/>
              <a:t/>
            </a:r>
            <a:br>
              <a:rPr lang="fr-FR" sz="3600" b="1" dirty="0"/>
            </a:br>
            <a:r>
              <a:rPr lang="fr-FR" sz="3600" b="1" dirty="0"/>
              <a:t/>
            </a:r>
            <a:br>
              <a:rPr lang="fr-FR" sz="3600" b="1" dirty="0"/>
            </a:br>
            <a:r>
              <a:rPr lang="fr-FR" sz="3600" b="1" dirty="0"/>
              <a:t> </a:t>
            </a:r>
            <a:endParaRPr sz="3600" b="1" dirty="0"/>
          </a:p>
        </p:txBody>
      </p:sp>
      <p:pic>
        <p:nvPicPr>
          <p:cNvPr id="198" name="Google Shape;198;p3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985890" y="4044777"/>
            <a:ext cx="921773" cy="87769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Google Shape;203;p31"/>
          <p:cNvSpPr txBox="1">
            <a:spLocks noGrp="1"/>
          </p:cNvSpPr>
          <p:nvPr>
            <p:ph type="ctrTitle"/>
          </p:nvPr>
        </p:nvSpPr>
        <p:spPr>
          <a:xfrm>
            <a:off x="311700" y="1690547"/>
            <a:ext cx="8520600" cy="73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</a:pPr>
            <a:r>
              <a:rPr lang="fr-FR"/>
              <a:t>Les grands chantiers … </a:t>
            </a:r>
            <a:endParaRPr/>
          </a:p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</a:pPr>
            <a:r>
              <a:rPr lang="fr-FR"/>
              <a:t>du SNPDEN</a:t>
            </a:r>
            <a:endParaRPr/>
          </a:p>
        </p:txBody>
      </p:sp>
      <p:pic>
        <p:nvPicPr>
          <p:cNvPr id="204" name="Google Shape;204;p3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46681" y="3338653"/>
            <a:ext cx="1249788" cy="1152244"/>
          </a:xfrm>
          <a:prstGeom prst="rect">
            <a:avLst/>
          </a:prstGeom>
          <a:noFill/>
          <a:ln>
            <a:noFill/>
          </a:ln>
        </p:spPr>
      </p:pic>
      <p:pic>
        <p:nvPicPr>
          <p:cNvPr id="205" name="Google Shape;205;p3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285619" y="3452953"/>
            <a:ext cx="1249788" cy="115224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4"/>
          <p:cNvSpPr txBox="1">
            <a:spLocks noGrp="1"/>
          </p:cNvSpPr>
          <p:nvPr>
            <p:ph type="ctrTitle"/>
          </p:nvPr>
        </p:nvSpPr>
        <p:spPr>
          <a:xfrm>
            <a:off x="311700" y="1712675"/>
            <a:ext cx="8520600" cy="73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</a:pPr>
            <a:r>
              <a:rPr lang="fr-FR"/>
              <a:t>Un sondage vraiment représentatif </a:t>
            </a:r>
            <a:endParaRPr/>
          </a:p>
        </p:txBody>
      </p:sp>
      <p:sp>
        <p:nvSpPr>
          <p:cNvPr id="62" name="Google Shape;62;p14"/>
          <p:cNvSpPr txBox="1">
            <a:spLocks noGrp="1"/>
          </p:cNvSpPr>
          <p:nvPr>
            <p:ph type="subTitle" idx="1"/>
          </p:nvPr>
        </p:nvSpPr>
        <p:spPr>
          <a:xfrm>
            <a:off x="311700" y="2885325"/>
            <a:ext cx="8520600" cy="122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fr-FR"/>
              <a:t>30% des collèges et lycée ont répondu</a:t>
            </a:r>
            <a:endParaRPr/>
          </a:p>
        </p:txBody>
      </p:sp>
      <p:pic>
        <p:nvPicPr>
          <p:cNvPr id="63" name="Google Shape;63;p1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46681" y="3338653"/>
            <a:ext cx="1249788" cy="1152244"/>
          </a:xfrm>
          <a:prstGeom prst="rect">
            <a:avLst/>
          </a:prstGeom>
          <a:noFill/>
          <a:ln>
            <a:noFill/>
          </a:ln>
        </p:spPr>
      </p:pic>
      <p:pic>
        <p:nvPicPr>
          <p:cNvPr id="64" name="Google Shape;64;p1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285619" y="3452953"/>
            <a:ext cx="1249788" cy="115224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Google Shape;210;p32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fr-FR" sz="3600" b="1"/>
              <a:t/>
            </a:r>
            <a:br>
              <a:rPr lang="fr-FR" sz="3600" b="1"/>
            </a:br>
            <a:r>
              <a:rPr lang="fr-FR" sz="3600" b="1"/>
              <a:t/>
            </a:r>
            <a:br>
              <a:rPr lang="fr-FR" sz="3600" b="1"/>
            </a:br>
            <a:r>
              <a:rPr lang="fr-FR" sz="3600" b="1"/>
              <a:t>20 ans après, un nouveau cadre pour un métier en transformation…</a:t>
            </a:r>
            <a:br>
              <a:rPr lang="fr-FR" sz="3600" b="1"/>
            </a:br>
            <a:r>
              <a:rPr lang="fr-FR" sz="3600" b="1"/>
              <a:t/>
            </a:r>
            <a:br>
              <a:rPr lang="fr-FR" sz="3600" b="1"/>
            </a:br>
            <a:r>
              <a:rPr lang="fr-FR" sz="3600" b="1"/>
              <a:t>Le SNPDEN lance la négociation via un projet de protocole d’accord</a:t>
            </a:r>
            <a:endParaRPr sz="3600" b="1"/>
          </a:p>
        </p:txBody>
      </p:sp>
      <p:pic>
        <p:nvPicPr>
          <p:cNvPr id="211" name="Google Shape;211;p3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985890" y="4044777"/>
            <a:ext cx="921773" cy="87769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5"/>
          <p:cNvSpPr txBox="1">
            <a:spLocks noGrp="1"/>
          </p:cNvSpPr>
          <p:nvPr>
            <p:ph type="ctrTitle"/>
          </p:nvPr>
        </p:nvSpPr>
        <p:spPr>
          <a:xfrm>
            <a:off x="442435" y="2571750"/>
            <a:ext cx="8520600" cy="73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</a:pPr>
            <a:r>
              <a:rPr lang="fr-FR"/>
              <a:t>Le vrai prix d’une rentrée techniquement réussie.</a:t>
            </a:r>
            <a:endParaRPr/>
          </a:p>
        </p:txBody>
      </p:sp>
      <p:pic>
        <p:nvPicPr>
          <p:cNvPr id="70" name="Google Shape;70;p1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46681" y="3338653"/>
            <a:ext cx="1249788" cy="1152244"/>
          </a:xfrm>
          <a:prstGeom prst="rect">
            <a:avLst/>
          </a:prstGeom>
          <a:noFill/>
          <a:ln>
            <a:noFill/>
          </a:ln>
        </p:spPr>
      </p:pic>
      <p:pic>
        <p:nvPicPr>
          <p:cNvPr id="71" name="Google Shape;71;p1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285619" y="3452953"/>
            <a:ext cx="1249788" cy="115224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fr-FR" sz="3600" b="1"/>
              <a:t>Le “positif” l’emporte !</a:t>
            </a:r>
            <a:endParaRPr sz="3600" b="1"/>
          </a:p>
        </p:txBody>
      </p:sp>
      <p:pic>
        <p:nvPicPr>
          <p:cNvPr id="77" name="Google Shape;77;p1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11698" y="3670625"/>
            <a:ext cx="1248028" cy="1151748"/>
          </a:xfrm>
          <a:prstGeom prst="rect">
            <a:avLst/>
          </a:prstGeom>
          <a:noFill/>
          <a:ln>
            <a:noFill/>
          </a:ln>
        </p:spPr>
      </p:pic>
      <p:sp>
        <p:nvSpPr>
          <p:cNvPr id="78" name="Google Shape;78;p16"/>
          <p:cNvSpPr/>
          <p:nvPr/>
        </p:nvSpPr>
        <p:spPr>
          <a:xfrm>
            <a:off x="1319042" y="1171367"/>
            <a:ext cx="3316332" cy="15696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-FR" sz="9600" b="0" i="0" u="none" strike="noStrike" cap="none">
                <a:solidFill>
                  <a:srgbClr val="92D050"/>
                </a:solidFill>
                <a:latin typeface="Arial"/>
                <a:ea typeface="Arial"/>
                <a:cs typeface="Arial"/>
                <a:sym typeface="Arial"/>
              </a:rPr>
              <a:t>61% </a:t>
            </a:r>
            <a:endParaRPr/>
          </a:p>
        </p:txBody>
      </p:sp>
      <p:sp>
        <p:nvSpPr>
          <p:cNvPr id="79" name="Google Shape;79;p16"/>
          <p:cNvSpPr txBox="1"/>
          <p:nvPr/>
        </p:nvSpPr>
        <p:spPr>
          <a:xfrm>
            <a:off x="4635374" y="1786920"/>
            <a:ext cx="4119327" cy="9541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Des collègues pensent que la rentrée est de qualité identique à 2018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0" name="Google Shape;80;p16"/>
          <p:cNvSpPr/>
          <p:nvPr/>
        </p:nvSpPr>
        <p:spPr>
          <a:xfrm>
            <a:off x="1255668" y="2741027"/>
            <a:ext cx="3316332" cy="15696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-FR" sz="9600" b="0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27% </a:t>
            </a:r>
            <a:endParaRPr/>
          </a:p>
        </p:txBody>
      </p:sp>
      <p:sp>
        <p:nvSpPr>
          <p:cNvPr id="81" name="Google Shape;81;p16"/>
          <p:cNvSpPr txBox="1"/>
          <p:nvPr/>
        </p:nvSpPr>
        <p:spPr>
          <a:xfrm>
            <a:off x="4635374" y="3292392"/>
            <a:ext cx="4119327" cy="9541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Des collègues déclarent une rentrée de moins bonne qualité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fr-FR" sz="3600" b="1"/>
              <a:t>Mais des points de faiblesse demeurent ...</a:t>
            </a:r>
            <a:endParaRPr sz="3600" b="1"/>
          </a:p>
        </p:txBody>
      </p:sp>
      <p:pic>
        <p:nvPicPr>
          <p:cNvPr id="87" name="Google Shape;87;p1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11698" y="3670625"/>
            <a:ext cx="1248028" cy="1151748"/>
          </a:xfrm>
          <a:prstGeom prst="rect">
            <a:avLst/>
          </a:prstGeom>
          <a:noFill/>
          <a:ln>
            <a:noFill/>
          </a:ln>
        </p:spPr>
      </p:pic>
      <p:sp>
        <p:nvSpPr>
          <p:cNvPr id="88" name="Google Shape;88;p17"/>
          <p:cNvSpPr/>
          <p:nvPr/>
        </p:nvSpPr>
        <p:spPr>
          <a:xfrm>
            <a:off x="642796" y="1786920"/>
            <a:ext cx="3316332" cy="15696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-FR" sz="9600" b="0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45% </a:t>
            </a:r>
            <a:endParaRPr/>
          </a:p>
        </p:txBody>
      </p:sp>
      <p:sp>
        <p:nvSpPr>
          <p:cNvPr id="89" name="Google Shape;89;p17"/>
          <p:cNvSpPr txBox="1"/>
          <p:nvPr/>
        </p:nvSpPr>
        <p:spPr>
          <a:xfrm>
            <a:off x="4635374" y="1786920"/>
            <a:ext cx="4119327" cy="24622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Il manque encore des personnels dans 45% des établissements scolaires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Dans 24% : pas de réponse du Rectorat sur l’évolution de la situation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De gros écarts territoriaux :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+ : Amiens – Corse – Clermont – Limoges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- : Créteil – Mayotte – Guadeloupe - Toulouse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8"/>
          <p:cNvSpPr txBox="1">
            <a:spLocks noGrp="1"/>
          </p:cNvSpPr>
          <p:nvPr>
            <p:ph type="ctrTitle"/>
          </p:nvPr>
        </p:nvSpPr>
        <p:spPr>
          <a:xfrm>
            <a:off x="311700" y="1690547"/>
            <a:ext cx="8520600" cy="73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</a:pPr>
            <a:r>
              <a:rPr lang="fr-FR"/>
              <a:t>Les grands dossiers du moment.</a:t>
            </a:r>
            <a:endParaRPr/>
          </a:p>
        </p:txBody>
      </p:sp>
      <p:pic>
        <p:nvPicPr>
          <p:cNvPr id="95" name="Google Shape;95;p1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46681" y="3338653"/>
            <a:ext cx="1249788" cy="1152244"/>
          </a:xfrm>
          <a:prstGeom prst="rect">
            <a:avLst/>
          </a:prstGeom>
          <a:noFill/>
          <a:ln>
            <a:noFill/>
          </a:ln>
        </p:spPr>
      </p:pic>
      <p:pic>
        <p:nvPicPr>
          <p:cNvPr id="96" name="Google Shape;96;p1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285619" y="3452953"/>
            <a:ext cx="1249788" cy="115224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19"/>
          <p:cNvSpPr txBox="1">
            <a:spLocks noGrp="1"/>
          </p:cNvSpPr>
          <p:nvPr>
            <p:ph type="ctrTitle"/>
          </p:nvPr>
        </p:nvSpPr>
        <p:spPr>
          <a:xfrm>
            <a:off x="311700" y="1690547"/>
            <a:ext cx="8520600" cy="73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</a:pPr>
            <a:r>
              <a:rPr lang="fr-FR"/>
              <a:t>La réforme du lycée</a:t>
            </a:r>
            <a:endParaRPr/>
          </a:p>
        </p:txBody>
      </p:sp>
      <p:pic>
        <p:nvPicPr>
          <p:cNvPr id="102" name="Google Shape;102;p1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46681" y="3338653"/>
            <a:ext cx="1249788" cy="1152244"/>
          </a:xfrm>
          <a:prstGeom prst="rect">
            <a:avLst/>
          </a:prstGeom>
          <a:noFill/>
          <a:ln>
            <a:noFill/>
          </a:ln>
        </p:spPr>
      </p:pic>
      <p:pic>
        <p:nvPicPr>
          <p:cNvPr id="103" name="Google Shape;103;p1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285619" y="3452953"/>
            <a:ext cx="1249788" cy="115224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20"/>
          <p:cNvSpPr txBox="1">
            <a:spLocks noGrp="1"/>
          </p:cNvSpPr>
          <p:nvPr>
            <p:ph type="title"/>
          </p:nvPr>
        </p:nvSpPr>
        <p:spPr>
          <a:xfrm>
            <a:off x="311700" y="89425"/>
            <a:ext cx="8520600" cy="1197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fr-FR" sz="3100" b="1"/>
              <a:t>Réforme du lycée, l’engagement déterminant des personnels de direction pour réussir la rentrée. </a:t>
            </a:r>
            <a:endParaRPr sz="3100" b="1"/>
          </a:p>
        </p:txBody>
      </p:sp>
      <p:pic>
        <p:nvPicPr>
          <p:cNvPr id="109" name="Google Shape;109;p2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985890" y="4044777"/>
            <a:ext cx="921773" cy="877694"/>
          </a:xfrm>
          <a:prstGeom prst="rect">
            <a:avLst/>
          </a:prstGeom>
          <a:noFill/>
          <a:ln>
            <a:noFill/>
          </a:ln>
        </p:spPr>
      </p:pic>
      <p:sp>
        <p:nvSpPr>
          <p:cNvPr id="110" name="Google Shape;110;p20"/>
          <p:cNvSpPr/>
          <p:nvPr/>
        </p:nvSpPr>
        <p:spPr>
          <a:xfrm>
            <a:off x="935712" y="1785508"/>
            <a:ext cx="3163707" cy="11079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-FR" sz="6600" b="0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72 % </a:t>
            </a:r>
            <a:endParaRPr/>
          </a:p>
        </p:txBody>
      </p:sp>
      <p:sp>
        <p:nvSpPr>
          <p:cNvPr id="111" name="Google Shape;111;p20"/>
          <p:cNvSpPr txBox="1"/>
          <p:nvPr/>
        </p:nvSpPr>
        <p:spPr>
          <a:xfrm>
            <a:off x="3982990" y="2188990"/>
            <a:ext cx="4119327" cy="9541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des collègues ont passé plus de temps que d’habitude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2" name="Google Shape;112;p20"/>
          <p:cNvSpPr/>
          <p:nvPr/>
        </p:nvSpPr>
        <p:spPr>
          <a:xfrm>
            <a:off x="935712" y="3153670"/>
            <a:ext cx="3163707" cy="11079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-FR" sz="6600" b="0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60 % </a:t>
            </a:r>
            <a:endParaRPr/>
          </a:p>
        </p:txBody>
      </p:sp>
      <p:sp>
        <p:nvSpPr>
          <p:cNvPr id="113" name="Google Shape;113;p20"/>
          <p:cNvSpPr txBox="1"/>
          <p:nvPr/>
        </p:nvSpPr>
        <p:spPr>
          <a:xfrm>
            <a:off x="3982991" y="3443657"/>
            <a:ext cx="4119327" cy="9541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des collègues de lycée ont pris moins de congés que d’habitude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2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fr-FR" sz="3100" b="1"/>
              <a:t>Réforme du lycée, le refus de l’échec ! </a:t>
            </a:r>
            <a:br>
              <a:rPr lang="fr-FR" sz="3100" b="1"/>
            </a:br>
            <a:r>
              <a:rPr lang="fr-FR" sz="3100" b="1"/>
              <a:t/>
            </a:r>
            <a:br>
              <a:rPr lang="fr-FR" sz="3100" b="1"/>
            </a:br>
            <a:r>
              <a:rPr lang="fr-FR" sz="3100" b="1"/>
              <a:t/>
            </a:r>
            <a:br>
              <a:rPr lang="fr-FR" sz="3100" b="1"/>
            </a:br>
            <a:endParaRPr sz="3100" b="1"/>
          </a:p>
        </p:txBody>
      </p:sp>
      <p:pic>
        <p:nvPicPr>
          <p:cNvPr id="119" name="Google Shape;119;p2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985890" y="4044777"/>
            <a:ext cx="921773" cy="877694"/>
          </a:xfrm>
          <a:prstGeom prst="rect">
            <a:avLst/>
          </a:prstGeom>
          <a:noFill/>
          <a:ln>
            <a:noFill/>
          </a:ln>
        </p:spPr>
      </p:pic>
      <p:sp>
        <p:nvSpPr>
          <p:cNvPr id="120" name="Google Shape;120;p21"/>
          <p:cNvSpPr/>
          <p:nvPr/>
        </p:nvSpPr>
        <p:spPr>
          <a:xfrm>
            <a:off x="694210" y="1955928"/>
            <a:ext cx="3163800" cy="1107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-FR" sz="6600" b="0" i="0" u="none" strike="noStrike" cap="none">
                <a:solidFill>
                  <a:srgbClr val="00B050"/>
                </a:solidFill>
                <a:latin typeface="Arial"/>
                <a:ea typeface="Arial"/>
                <a:cs typeface="Arial"/>
                <a:sym typeface="Arial"/>
              </a:rPr>
              <a:t>94 % </a:t>
            </a:r>
            <a:endParaRPr/>
          </a:p>
        </p:txBody>
      </p:sp>
      <p:sp>
        <p:nvSpPr>
          <p:cNvPr id="121" name="Google Shape;121;p21"/>
          <p:cNvSpPr txBox="1"/>
          <p:nvPr/>
        </p:nvSpPr>
        <p:spPr>
          <a:xfrm>
            <a:off x="3661924" y="2299251"/>
            <a:ext cx="4119300" cy="95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des collègues ont un avis plutôt positif sur la réforme des lycées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339</Words>
  <Application>Microsoft Office PowerPoint</Application>
  <PresentationFormat>Affichage à l'écran (16:9)</PresentationFormat>
  <Paragraphs>62</Paragraphs>
  <Slides>20</Slides>
  <Notes>20</Notes>
  <HiddenSlides>0</HiddenSlides>
  <MMClips>0</MMClips>
  <ScaleCrop>false</ScaleCrop>
  <HeadingPairs>
    <vt:vector size="6" baseType="variant">
      <vt:variant>
        <vt:lpstr>Polices utilisées</vt:lpstr>
      </vt:variant>
      <vt:variant>
        <vt:i4>1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20</vt:i4>
      </vt:variant>
    </vt:vector>
  </HeadingPairs>
  <TitlesOfParts>
    <vt:vector size="22" baseType="lpstr">
      <vt:lpstr>Arial</vt:lpstr>
      <vt:lpstr>Simple Light</vt:lpstr>
      <vt:lpstr>La réalité de la rentrée</vt:lpstr>
      <vt:lpstr>Un sondage vraiment représentatif </vt:lpstr>
      <vt:lpstr>Le vrai prix d’une rentrée techniquement réussie.</vt:lpstr>
      <vt:lpstr>Le “positif” l’emporte !</vt:lpstr>
      <vt:lpstr>Mais des points de faiblesse demeurent ...</vt:lpstr>
      <vt:lpstr>Les grands dossiers du moment.</vt:lpstr>
      <vt:lpstr>La réforme du lycée</vt:lpstr>
      <vt:lpstr>Réforme du lycée, l’engagement déterminant des personnels de direction pour réussir la rentrée. </vt:lpstr>
      <vt:lpstr>Réforme du lycée, le refus de l’échec !    </vt:lpstr>
      <vt:lpstr>Réforme du lycée: les facteurs de difficulté</vt:lpstr>
      <vt:lpstr>Parcoursup</vt:lpstr>
      <vt:lpstr>Le nouveau bac</vt:lpstr>
      <vt:lpstr>Simplification du baccalauréat</vt:lpstr>
      <vt:lpstr>Le collège</vt:lpstr>
      <vt:lpstr>Devoirs faits, un décalage évident ! </vt:lpstr>
      <vt:lpstr>DNB</vt:lpstr>
      <vt:lpstr>Ecole inclusive : la cacophonie des PIAL </vt:lpstr>
      <vt:lpstr>Ce dont nous avons besoin:  - du temps pour la mise en oeuvre un climat apaisé  un suivi « adaptatif »    </vt:lpstr>
      <vt:lpstr>Les grands chantiers …  du SNPDEN</vt:lpstr>
      <vt:lpstr>  20 ans après, un nouveau cadre pour un métier en transformation…  Le SNPDEN lance la négociation via un projet de protocole d’accord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réalité de la rentrée</dc:title>
  <dc:creator>Sg Secretariat General</dc:creator>
  <cp:lastModifiedBy>Valérie Faure</cp:lastModifiedBy>
  <cp:revision>3</cp:revision>
  <dcterms:modified xsi:type="dcterms:W3CDTF">2021-09-16T08:03:46Z</dcterms:modified>
</cp:coreProperties>
</file>