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5fec84095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g5fec84095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9" name="Google Shape;14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0" name="Google Shape;16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Google Shape;16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7" name="Google Shape;177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5" name="Google Shape;195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5fec840957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1" name="Google Shape;201;g5fec840957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8" name="Google Shape;208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fec84095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g5fec84095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212433" y="259250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fr-FR"/>
              <a:t>La réalité de la rentrée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212425" y="2525300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-FR"/>
              <a:t>SNPDEN-UNSA			Septembre 2019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72298" y="3317900"/>
            <a:ext cx="1248028" cy="11517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-FR" sz="2400" b="1"/>
              <a:t>Réforme du lycée: les facteurs de difficulté</a:t>
            </a:r>
            <a:endParaRPr sz="2400" b="1"/>
          </a:p>
        </p:txBody>
      </p:sp>
      <p:pic>
        <p:nvPicPr>
          <p:cNvPr id="127" name="Google Shape;127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9358" y="345489"/>
            <a:ext cx="839973" cy="771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5100" y="1200149"/>
            <a:ext cx="8813800" cy="3765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-FR" sz="3600" b="1"/>
              <a:t>Parcoursup</a:t>
            </a:r>
            <a:endParaRPr sz="3600" b="1"/>
          </a:p>
        </p:txBody>
      </p:sp>
      <p:pic>
        <p:nvPicPr>
          <p:cNvPr id="134" name="Google Shape;134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85890" y="4044777"/>
            <a:ext cx="921773" cy="877694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3"/>
          <p:cNvSpPr/>
          <p:nvPr/>
        </p:nvSpPr>
        <p:spPr>
          <a:xfrm>
            <a:off x="878861" y="1339740"/>
            <a:ext cx="3163707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6600" b="0" i="0" u="none" strike="noStrike" cap="none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61 % </a:t>
            </a:r>
            <a:endParaRPr/>
          </a:p>
        </p:txBody>
      </p:sp>
      <p:sp>
        <p:nvSpPr>
          <p:cNvPr id="136" name="Google Shape;136;p23"/>
          <p:cNvSpPr txBox="1"/>
          <p:nvPr/>
        </p:nvSpPr>
        <p:spPr>
          <a:xfrm>
            <a:off x="3866563" y="1777198"/>
            <a:ext cx="4119327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 collègues pensent que c’était mieux cette année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3"/>
          <p:cNvSpPr/>
          <p:nvPr/>
        </p:nvSpPr>
        <p:spPr>
          <a:xfrm>
            <a:off x="878860" y="2614765"/>
            <a:ext cx="3163707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6600" b="0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33 % </a:t>
            </a:r>
            <a:endParaRPr/>
          </a:p>
        </p:txBody>
      </p:sp>
      <p:sp>
        <p:nvSpPr>
          <p:cNvPr id="138" name="Google Shape;138;p23"/>
          <p:cNvSpPr txBox="1"/>
          <p:nvPr/>
        </p:nvSpPr>
        <p:spPr>
          <a:xfrm>
            <a:off x="3866562" y="2975227"/>
            <a:ext cx="4119327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 collègues pensent que c’était comme en 2018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3"/>
          <p:cNvSpPr txBox="1"/>
          <p:nvPr/>
        </p:nvSpPr>
        <p:spPr>
          <a:xfrm>
            <a:off x="781600" y="4083223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fr-FR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 n’est plus un sujet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4"/>
          <p:cNvSpPr txBox="1">
            <a:spLocks noGrp="1"/>
          </p:cNvSpPr>
          <p:nvPr>
            <p:ph type="ctrTitle"/>
          </p:nvPr>
        </p:nvSpPr>
        <p:spPr>
          <a:xfrm>
            <a:off x="311700" y="1690547"/>
            <a:ext cx="8520600" cy="7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fr-FR"/>
              <a:t>Le nouveau bac</a:t>
            </a:r>
            <a:endParaRPr/>
          </a:p>
        </p:txBody>
      </p:sp>
      <p:pic>
        <p:nvPicPr>
          <p:cNvPr id="145" name="Google Shape;145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6681" y="3338653"/>
            <a:ext cx="1249788" cy="1152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85619" y="3452953"/>
            <a:ext cx="1249788" cy="11522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-FR" sz="3600" b="1"/>
              <a:t>Simplification du baccalauréat</a:t>
            </a:r>
            <a:endParaRPr sz="3600" b="1"/>
          </a:p>
        </p:txBody>
      </p:sp>
      <p:pic>
        <p:nvPicPr>
          <p:cNvPr id="152" name="Google Shape;152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85890" y="4044777"/>
            <a:ext cx="921773" cy="877694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25"/>
          <p:cNvSpPr/>
          <p:nvPr/>
        </p:nvSpPr>
        <p:spPr>
          <a:xfrm>
            <a:off x="907696" y="1359963"/>
            <a:ext cx="3163707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6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27 % </a:t>
            </a:r>
            <a:endParaRPr/>
          </a:p>
        </p:txBody>
      </p:sp>
      <p:sp>
        <p:nvSpPr>
          <p:cNvPr id="154" name="Google Shape;154;p25"/>
          <p:cNvSpPr txBox="1"/>
          <p:nvPr/>
        </p:nvSpPr>
        <p:spPr>
          <a:xfrm>
            <a:off x="3966475" y="1656982"/>
            <a:ext cx="4119327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 collègues pensent que les épreuves de contrôle continu sont une complication inutile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-157441" y="2206321"/>
            <a:ext cx="4729441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6600" b="0" i="0" u="none" strike="noStrike" cap="none">
                <a:solidFill>
                  <a:srgbClr val="004B5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FR" sz="3200" b="0" i="0" u="none" strike="noStrike" cap="none">
                <a:solidFill>
                  <a:srgbClr val="004B53"/>
                </a:solidFill>
                <a:latin typeface="Arial"/>
                <a:ea typeface="Arial"/>
                <a:cs typeface="Arial"/>
                <a:sym typeface="Arial"/>
              </a:rPr>
              <a:t>1 collègue sur 2 </a:t>
            </a:r>
            <a:endParaRPr/>
          </a:p>
        </p:txBody>
      </p:sp>
      <p:sp>
        <p:nvSpPr>
          <p:cNvPr id="156" name="Google Shape;156;p25"/>
          <p:cNvSpPr txBox="1"/>
          <p:nvPr/>
        </p:nvSpPr>
        <p:spPr>
          <a:xfrm>
            <a:off x="3966475" y="2773836"/>
            <a:ext cx="4119327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Veut aller plus loin dans la simplification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 txBox="1"/>
          <p:nvPr/>
        </p:nvSpPr>
        <p:spPr>
          <a:xfrm>
            <a:off x="623400" y="35879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fr-FR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 peut </a:t>
            </a:r>
            <a:r>
              <a:rPr lang="fr-FR" sz="3600" b="1">
                <a:solidFill>
                  <a:schemeClr val="dk1"/>
                </a:solidFill>
              </a:rPr>
              <a:t>encore</a:t>
            </a:r>
            <a:r>
              <a:rPr lang="fr-FR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faire mieux !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>
            <a:spLocks noGrp="1"/>
          </p:cNvSpPr>
          <p:nvPr>
            <p:ph type="ctrTitle"/>
          </p:nvPr>
        </p:nvSpPr>
        <p:spPr>
          <a:xfrm>
            <a:off x="311700" y="1690547"/>
            <a:ext cx="8520600" cy="7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fr-FR"/>
              <a:t>Le collège</a:t>
            </a:r>
            <a:endParaRPr/>
          </a:p>
        </p:txBody>
      </p:sp>
      <p:pic>
        <p:nvPicPr>
          <p:cNvPr id="163" name="Google Shape;163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6681" y="3338653"/>
            <a:ext cx="1249788" cy="1152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85619" y="3452953"/>
            <a:ext cx="1249788" cy="11522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7"/>
          <p:cNvSpPr txBox="1">
            <a:spLocks noGrp="1"/>
          </p:cNvSpPr>
          <p:nvPr>
            <p:ph type="title"/>
          </p:nvPr>
        </p:nvSpPr>
        <p:spPr>
          <a:xfrm>
            <a:off x="311698" y="294677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3600" b="1">
                <a:solidFill>
                  <a:schemeClr val="dk2"/>
                </a:solidFill>
              </a:rPr>
              <a:t>Devoirs faits, un décalage évident !</a:t>
            </a:r>
            <a:endParaRPr sz="3600" b="1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3600"/>
          </a:p>
        </p:txBody>
      </p:sp>
      <p:pic>
        <p:nvPicPr>
          <p:cNvPr id="170" name="Google Shape;170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26257" y="1351590"/>
            <a:ext cx="976978" cy="850646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27"/>
          <p:cNvSpPr txBox="1"/>
          <p:nvPr/>
        </p:nvSpPr>
        <p:spPr>
          <a:xfrm>
            <a:off x="311697" y="1179642"/>
            <a:ext cx="268668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Pas d’enveloppe connue pour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7"/>
          <p:cNvSpPr/>
          <p:nvPr/>
        </p:nvSpPr>
        <p:spPr>
          <a:xfrm>
            <a:off x="311697" y="1417406"/>
            <a:ext cx="3316332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37 % </a:t>
            </a:r>
            <a:endParaRPr/>
          </a:p>
        </p:txBody>
      </p:sp>
      <p:sp>
        <p:nvSpPr>
          <p:cNvPr id="173" name="Google Shape;173;p27"/>
          <p:cNvSpPr txBox="1"/>
          <p:nvPr/>
        </p:nvSpPr>
        <p:spPr>
          <a:xfrm>
            <a:off x="4280446" y="2987066"/>
            <a:ext cx="268668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Enveloppe insuffisante pour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7"/>
          <p:cNvSpPr/>
          <p:nvPr/>
        </p:nvSpPr>
        <p:spPr>
          <a:xfrm>
            <a:off x="3358950" y="3248676"/>
            <a:ext cx="3316332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24 %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-FR" sz="3600" b="1"/>
              <a:t>DNB</a:t>
            </a:r>
            <a:endParaRPr sz="3600" b="1"/>
          </a:p>
        </p:txBody>
      </p:sp>
      <p:pic>
        <p:nvPicPr>
          <p:cNvPr id="180" name="Google Shape;180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73832" y="412202"/>
            <a:ext cx="846409" cy="903587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28"/>
          <p:cNvSpPr/>
          <p:nvPr/>
        </p:nvSpPr>
        <p:spPr>
          <a:xfrm>
            <a:off x="878861" y="1339740"/>
            <a:ext cx="3163707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6600" b="0" i="0" u="none" strike="noStrike" cap="none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45 % </a:t>
            </a:r>
            <a:endParaRPr/>
          </a:p>
        </p:txBody>
      </p:sp>
      <p:sp>
        <p:nvSpPr>
          <p:cNvPr id="182" name="Google Shape;182;p28"/>
          <p:cNvSpPr txBox="1"/>
          <p:nvPr/>
        </p:nvSpPr>
        <p:spPr>
          <a:xfrm>
            <a:off x="3866563" y="1777198"/>
            <a:ext cx="4119327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 collègues pensent qu’il faut laisser le collège un peu tranquille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28"/>
          <p:cNvSpPr txBox="1"/>
          <p:nvPr/>
        </p:nvSpPr>
        <p:spPr>
          <a:xfrm>
            <a:off x="3866562" y="2975227"/>
            <a:ext cx="4119327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Pense que l'évaluation des compétences du socle pourrait largement suffire et qu’il faut donc supprimer les épreuves finales</a:t>
            </a:r>
            <a:endParaRPr/>
          </a:p>
        </p:txBody>
      </p:sp>
      <p:sp>
        <p:nvSpPr>
          <p:cNvPr id="184" name="Google Shape;184;p28"/>
          <p:cNvSpPr/>
          <p:nvPr/>
        </p:nvSpPr>
        <p:spPr>
          <a:xfrm>
            <a:off x="311700" y="2515862"/>
            <a:ext cx="3611714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6600" b="0" i="0" u="none" strike="noStrike" cap="none">
                <a:solidFill>
                  <a:srgbClr val="004B5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FR" sz="3200" b="0" i="0" u="none" strike="noStrike" cap="none">
                <a:solidFill>
                  <a:srgbClr val="004B53"/>
                </a:solidFill>
                <a:latin typeface="Arial"/>
                <a:ea typeface="Arial"/>
                <a:cs typeface="Arial"/>
                <a:sym typeface="Arial"/>
              </a:rPr>
              <a:t>1 collègue sur 2 </a:t>
            </a:r>
            <a:endParaRPr/>
          </a:p>
        </p:txBody>
      </p:sp>
      <p:sp>
        <p:nvSpPr>
          <p:cNvPr id="185" name="Google Shape;185;p28"/>
          <p:cNvSpPr txBox="1"/>
          <p:nvPr/>
        </p:nvSpPr>
        <p:spPr>
          <a:xfrm>
            <a:off x="501453" y="4044777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fr-FR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 n</a:t>
            </a:r>
            <a:r>
              <a:rPr lang="fr-FR" sz="3600" b="1">
                <a:solidFill>
                  <a:schemeClr val="dk1"/>
                </a:solidFill>
              </a:rPr>
              <a:t>’y</a:t>
            </a:r>
            <a:r>
              <a:rPr lang="fr-FR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touche plus ou on l</a:t>
            </a:r>
            <a:r>
              <a:rPr lang="fr-FR" sz="3600" b="1">
                <a:solidFill>
                  <a:schemeClr val="dk1"/>
                </a:solidFill>
              </a:rPr>
              <a:t>e </a:t>
            </a:r>
            <a:r>
              <a:rPr lang="fr-FR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supprime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9"/>
          <p:cNvSpPr txBox="1">
            <a:spLocks noGrp="1"/>
          </p:cNvSpPr>
          <p:nvPr>
            <p:ph type="ctrTitle"/>
          </p:nvPr>
        </p:nvSpPr>
        <p:spPr>
          <a:xfrm>
            <a:off x="311700" y="3087553"/>
            <a:ext cx="8520600" cy="7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fr-FR"/>
              <a:t>Ecole inclusive :</a:t>
            </a:r>
            <a:br>
              <a:rPr lang="fr-FR"/>
            </a:br>
            <a:r>
              <a:rPr lang="fr-FR"/>
              <a:t>la cacophonie des PIAL</a:t>
            </a:r>
            <a:br>
              <a:rPr lang="fr-FR"/>
            </a:br>
            <a:endParaRPr/>
          </a:p>
        </p:txBody>
      </p:sp>
      <p:pic>
        <p:nvPicPr>
          <p:cNvPr id="191" name="Google Shape;191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6681" y="3338653"/>
            <a:ext cx="1249788" cy="1152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85619" y="3452953"/>
            <a:ext cx="1249788" cy="11522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-FR" sz="3600" b="1" u="sng" dirty="0" smtClean="0"/>
              <a:t>Ce dont nous avons besoin:</a:t>
            </a: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/>
              <a:t/>
            </a:r>
            <a:br>
              <a:rPr lang="fr-FR" sz="3600" b="1" dirty="0"/>
            </a:br>
            <a:r>
              <a:rPr lang="fr-FR" sz="3600" b="1" dirty="0"/>
              <a:t>- du temps pour la mise en </a:t>
            </a:r>
            <a:r>
              <a:rPr lang="fr-FR" sz="3600" b="1" dirty="0" err="1" smtClean="0"/>
              <a:t>oeuvre</a:t>
            </a:r>
            <a:endParaRPr sz="3600" b="1" dirty="0"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-"/>
            </a:pPr>
            <a:r>
              <a:rPr lang="fr-FR" sz="3600" b="1" dirty="0"/>
              <a:t>un climat apaisé </a:t>
            </a:r>
            <a:endParaRPr sz="3600" b="1" dirty="0"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-"/>
            </a:pPr>
            <a:r>
              <a:rPr lang="fr-FR" sz="3600" b="1" dirty="0"/>
              <a:t>un suivi </a:t>
            </a:r>
            <a:r>
              <a:rPr lang="fr-FR" sz="3600" b="1" dirty="0" smtClean="0"/>
              <a:t>« adaptatif » </a:t>
            </a:r>
            <a:r>
              <a:rPr lang="fr-FR" sz="3600" b="1" dirty="0"/>
              <a:t/>
            </a:r>
            <a:br>
              <a:rPr lang="fr-FR" sz="3600" b="1" dirty="0"/>
            </a:br>
            <a:r>
              <a:rPr lang="fr-FR" sz="3600" b="1" dirty="0"/>
              <a:t/>
            </a:r>
            <a:br>
              <a:rPr lang="fr-FR" sz="3600" b="1" dirty="0"/>
            </a:br>
            <a:r>
              <a:rPr lang="fr-FR" sz="3600" b="1" dirty="0"/>
              <a:t> </a:t>
            </a:r>
            <a:endParaRPr sz="3600" b="1" dirty="0"/>
          </a:p>
        </p:txBody>
      </p:sp>
      <p:pic>
        <p:nvPicPr>
          <p:cNvPr id="198" name="Google Shape;198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85890" y="4044777"/>
            <a:ext cx="921773" cy="8776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1"/>
          <p:cNvSpPr txBox="1">
            <a:spLocks noGrp="1"/>
          </p:cNvSpPr>
          <p:nvPr>
            <p:ph type="ctrTitle"/>
          </p:nvPr>
        </p:nvSpPr>
        <p:spPr>
          <a:xfrm>
            <a:off x="311700" y="1690547"/>
            <a:ext cx="8520600" cy="7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fr-FR"/>
              <a:t>Les grands chantiers … 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fr-FR"/>
              <a:t>du SNPDEN</a:t>
            </a:r>
            <a:endParaRPr/>
          </a:p>
        </p:txBody>
      </p:sp>
      <p:pic>
        <p:nvPicPr>
          <p:cNvPr id="204" name="Google Shape;204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6681" y="3338653"/>
            <a:ext cx="1249788" cy="1152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85619" y="3452953"/>
            <a:ext cx="1249788" cy="11522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ctrTitle"/>
          </p:nvPr>
        </p:nvSpPr>
        <p:spPr>
          <a:xfrm>
            <a:off x="311700" y="1712675"/>
            <a:ext cx="8520600" cy="7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fr-FR"/>
              <a:t>Un sondage vraiment représentatif </a:t>
            </a: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subTitle" idx="1"/>
          </p:nvPr>
        </p:nvSpPr>
        <p:spPr>
          <a:xfrm>
            <a:off x="311700" y="2885325"/>
            <a:ext cx="8520600" cy="12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-FR"/>
              <a:t>30% des collèges et lycée ont répondu</a:t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6681" y="3338653"/>
            <a:ext cx="1249788" cy="1152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85619" y="3452953"/>
            <a:ext cx="1249788" cy="11522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-FR" sz="3600" b="1"/>
              <a:t/>
            </a:r>
            <a:br>
              <a:rPr lang="fr-FR" sz="3600" b="1"/>
            </a:br>
            <a:r>
              <a:rPr lang="fr-FR" sz="3600" b="1"/>
              <a:t/>
            </a:r>
            <a:br>
              <a:rPr lang="fr-FR" sz="3600" b="1"/>
            </a:br>
            <a:r>
              <a:rPr lang="fr-FR" sz="3600" b="1"/>
              <a:t>20 ans après, un nouveau cadre pour un métier en transformation…</a:t>
            </a:r>
            <a:br>
              <a:rPr lang="fr-FR" sz="3600" b="1"/>
            </a:br>
            <a:r>
              <a:rPr lang="fr-FR" sz="3600" b="1"/>
              <a:t/>
            </a:r>
            <a:br>
              <a:rPr lang="fr-FR" sz="3600" b="1"/>
            </a:br>
            <a:r>
              <a:rPr lang="fr-FR" sz="3600" b="1"/>
              <a:t>Le SNPDEN lance la négociation via un projet de protocole d’accord</a:t>
            </a:r>
            <a:endParaRPr sz="3600" b="1"/>
          </a:p>
        </p:txBody>
      </p:sp>
      <p:pic>
        <p:nvPicPr>
          <p:cNvPr id="211" name="Google Shape;211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85890" y="4044777"/>
            <a:ext cx="921773" cy="8776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ctrTitle"/>
          </p:nvPr>
        </p:nvSpPr>
        <p:spPr>
          <a:xfrm>
            <a:off x="442435" y="2571750"/>
            <a:ext cx="8520600" cy="7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fr-FR"/>
              <a:t>Le vrai prix d’une rentrée techniquement réussie.</a:t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6681" y="3338653"/>
            <a:ext cx="1249788" cy="1152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85619" y="3452953"/>
            <a:ext cx="1249788" cy="11522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-FR" sz="3600" b="1"/>
              <a:t>Le “positif” l’emporte !</a:t>
            </a:r>
            <a:endParaRPr sz="3600" b="1"/>
          </a:p>
        </p:txBody>
      </p:sp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1698" y="3670625"/>
            <a:ext cx="1248028" cy="1151748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/>
          <p:nvPr/>
        </p:nvSpPr>
        <p:spPr>
          <a:xfrm>
            <a:off x="1319042" y="1171367"/>
            <a:ext cx="3316332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600" b="0" i="0" u="none" strike="noStrike" cap="none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61% </a:t>
            </a:r>
            <a:endParaRPr/>
          </a:p>
        </p:txBody>
      </p:sp>
      <p:sp>
        <p:nvSpPr>
          <p:cNvPr id="79" name="Google Shape;79;p16"/>
          <p:cNvSpPr txBox="1"/>
          <p:nvPr/>
        </p:nvSpPr>
        <p:spPr>
          <a:xfrm>
            <a:off x="4635374" y="1786920"/>
            <a:ext cx="4119327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 collègues pensent que la rentrée est de qualité identique à 2018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6"/>
          <p:cNvSpPr/>
          <p:nvPr/>
        </p:nvSpPr>
        <p:spPr>
          <a:xfrm>
            <a:off x="1255668" y="2741027"/>
            <a:ext cx="3316332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27% </a:t>
            </a:r>
            <a:endParaRPr/>
          </a:p>
        </p:txBody>
      </p:sp>
      <p:sp>
        <p:nvSpPr>
          <p:cNvPr id="81" name="Google Shape;81;p16"/>
          <p:cNvSpPr txBox="1"/>
          <p:nvPr/>
        </p:nvSpPr>
        <p:spPr>
          <a:xfrm>
            <a:off x="4635374" y="3292392"/>
            <a:ext cx="4119327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 collègues déclarent une rentrée de moins bonne qualité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-FR" sz="3600" b="1"/>
              <a:t>Mais des points de faiblesse demeurent ...</a:t>
            </a:r>
            <a:endParaRPr sz="3600" b="1"/>
          </a:p>
        </p:txBody>
      </p:sp>
      <p:pic>
        <p:nvPicPr>
          <p:cNvPr id="87" name="Google Shape;87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1698" y="3670625"/>
            <a:ext cx="1248028" cy="1151748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7"/>
          <p:cNvSpPr/>
          <p:nvPr/>
        </p:nvSpPr>
        <p:spPr>
          <a:xfrm>
            <a:off x="642796" y="1786920"/>
            <a:ext cx="3316332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45% </a:t>
            </a:r>
            <a:endParaRPr/>
          </a:p>
        </p:txBody>
      </p:sp>
      <p:sp>
        <p:nvSpPr>
          <p:cNvPr id="89" name="Google Shape;89;p17"/>
          <p:cNvSpPr txBox="1"/>
          <p:nvPr/>
        </p:nvSpPr>
        <p:spPr>
          <a:xfrm>
            <a:off x="4635374" y="1786920"/>
            <a:ext cx="4119327" cy="2462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Il manque encore des personnels dans 45% des établissements scolaires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Dans 24% : pas de réponse du Rectorat sur l’évolution de la situation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 gros écarts territoriaux 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 : Amiens – Corse – Clermont – Limoges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: Créteil – Mayotte – Guadeloupe - Toulouse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ctrTitle"/>
          </p:nvPr>
        </p:nvSpPr>
        <p:spPr>
          <a:xfrm>
            <a:off x="311700" y="1690547"/>
            <a:ext cx="8520600" cy="7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fr-FR"/>
              <a:t>Les grands dossiers du moment.</a:t>
            </a:r>
            <a:endParaRPr/>
          </a:p>
        </p:txBody>
      </p:sp>
      <p:pic>
        <p:nvPicPr>
          <p:cNvPr id="95" name="Google Shape;95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6681" y="3338653"/>
            <a:ext cx="1249788" cy="1152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85619" y="3452953"/>
            <a:ext cx="1249788" cy="11522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ctrTitle"/>
          </p:nvPr>
        </p:nvSpPr>
        <p:spPr>
          <a:xfrm>
            <a:off x="311700" y="1690547"/>
            <a:ext cx="8520600" cy="7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fr-FR"/>
              <a:t>La réforme du lycée</a:t>
            </a:r>
            <a:endParaRPr/>
          </a:p>
        </p:txBody>
      </p:sp>
      <p:pic>
        <p:nvPicPr>
          <p:cNvPr id="102" name="Google Shape;102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6681" y="3338653"/>
            <a:ext cx="1249788" cy="1152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85619" y="3452953"/>
            <a:ext cx="1249788" cy="11522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>
            <a:spLocks noGrp="1"/>
          </p:cNvSpPr>
          <p:nvPr>
            <p:ph type="title"/>
          </p:nvPr>
        </p:nvSpPr>
        <p:spPr>
          <a:xfrm>
            <a:off x="311700" y="89425"/>
            <a:ext cx="8520600" cy="11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-FR" sz="3100" b="1"/>
              <a:t>Réforme du lycée, l’engagement déterminant des personnels de direction pour réussir la rentrée. </a:t>
            </a:r>
            <a:endParaRPr sz="3100" b="1"/>
          </a:p>
        </p:txBody>
      </p:sp>
      <p:pic>
        <p:nvPicPr>
          <p:cNvPr id="109" name="Google Shape;109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85890" y="4044777"/>
            <a:ext cx="921773" cy="87769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0"/>
          <p:cNvSpPr/>
          <p:nvPr/>
        </p:nvSpPr>
        <p:spPr>
          <a:xfrm>
            <a:off x="935712" y="1785508"/>
            <a:ext cx="3163707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6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72 % </a:t>
            </a:r>
            <a:endParaRPr/>
          </a:p>
        </p:txBody>
      </p:sp>
      <p:sp>
        <p:nvSpPr>
          <p:cNvPr id="111" name="Google Shape;111;p20"/>
          <p:cNvSpPr txBox="1"/>
          <p:nvPr/>
        </p:nvSpPr>
        <p:spPr>
          <a:xfrm>
            <a:off x="3982990" y="2188990"/>
            <a:ext cx="4119327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 collègues ont passé plus de temps que d’habitude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0"/>
          <p:cNvSpPr/>
          <p:nvPr/>
        </p:nvSpPr>
        <p:spPr>
          <a:xfrm>
            <a:off x="935712" y="3153670"/>
            <a:ext cx="3163707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6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60 % </a:t>
            </a:r>
            <a:endParaRPr/>
          </a:p>
        </p:txBody>
      </p:sp>
      <p:sp>
        <p:nvSpPr>
          <p:cNvPr id="113" name="Google Shape;113;p20"/>
          <p:cNvSpPr txBox="1"/>
          <p:nvPr/>
        </p:nvSpPr>
        <p:spPr>
          <a:xfrm>
            <a:off x="3982991" y="3443657"/>
            <a:ext cx="4119327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 collègues de lycée ont pris moins de congés que d’habitude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-FR" sz="3100" b="1"/>
              <a:t>Réforme du lycée, le refus de l’échec ! </a:t>
            </a:r>
            <a:br>
              <a:rPr lang="fr-FR" sz="3100" b="1"/>
            </a:br>
            <a:r>
              <a:rPr lang="fr-FR" sz="3100" b="1"/>
              <a:t/>
            </a:r>
            <a:br>
              <a:rPr lang="fr-FR" sz="3100" b="1"/>
            </a:br>
            <a:r>
              <a:rPr lang="fr-FR" sz="3100" b="1"/>
              <a:t/>
            </a:r>
            <a:br>
              <a:rPr lang="fr-FR" sz="3100" b="1"/>
            </a:br>
            <a:endParaRPr sz="3100" b="1"/>
          </a:p>
        </p:txBody>
      </p:sp>
      <p:pic>
        <p:nvPicPr>
          <p:cNvPr id="119" name="Google Shape;119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85890" y="4044777"/>
            <a:ext cx="921773" cy="877694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1"/>
          <p:cNvSpPr/>
          <p:nvPr/>
        </p:nvSpPr>
        <p:spPr>
          <a:xfrm>
            <a:off x="694210" y="1955928"/>
            <a:ext cx="3163800" cy="11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6600" b="0" i="0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94 % </a:t>
            </a:r>
            <a:endParaRPr/>
          </a:p>
        </p:txBody>
      </p:sp>
      <p:sp>
        <p:nvSpPr>
          <p:cNvPr id="121" name="Google Shape;121;p21"/>
          <p:cNvSpPr txBox="1"/>
          <p:nvPr/>
        </p:nvSpPr>
        <p:spPr>
          <a:xfrm>
            <a:off x="3661924" y="2299251"/>
            <a:ext cx="41193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 collègues ont un avis plutôt positif sur la réforme des lycées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339</Words>
  <Application>Microsoft Office PowerPoint</Application>
  <PresentationFormat>Affichage à l'écran (16:9)</PresentationFormat>
  <Paragraphs>62</Paragraphs>
  <Slides>20</Slides>
  <Notes>20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2" baseType="lpstr">
      <vt:lpstr>Arial</vt:lpstr>
      <vt:lpstr>Simple Light</vt:lpstr>
      <vt:lpstr>La réalité de la rentrée</vt:lpstr>
      <vt:lpstr>Un sondage vraiment représentatif </vt:lpstr>
      <vt:lpstr>Le vrai prix d’une rentrée techniquement réussie.</vt:lpstr>
      <vt:lpstr>Le “positif” l’emporte !</vt:lpstr>
      <vt:lpstr>Mais des points de faiblesse demeurent ...</vt:lpstr>
      <vt:lpstr>Les grands dossiers du moment.</vt:lpstr>
      <vt:lpstr>La réforme du lycée</vt:lpstr>
      <vt:lpstr>Réforme du lycée, l’engagement déterminant des personnels de direction pour réussir la rentrée. </vt:lpstr>
      <vt:lpstr>Réforme du lycée, le refus de l’échec !    </vt:lpstr>
      <vt:lpstr>Réforme du lycée: les facteurs de difficulté</vt:lpstr>
      <vt:lpstr>Parcoursup</vt:lpstr>
      <vt:lpstr>Le nouveau bac</vt:lpstr>
      <vt:lpstr>Simplification du baccalauréat</vt:lpstr>
      <vt:lpstr>Le collège</vt:lpstr>
      <vt:lpstr>Devoirs faits, un décalage évident ! </vt:lpstr>
      <vt:lpstr>DNB</vt:lpstr>
      <vt:lpstr>Ecole inclusive : la cacophonie des PIAL </vt:lpstr>
      <vt:lpstr>Ce dont nous avons besoin:  - du temps pour la mise en oeuvre un climat apaisé  un suivi « adaptatif »    </vt:lpstr>
      <vt:lpstr>Les grands chantiers …  du SNPDEN</vt:lpstr>
      <vt:lpstr>  20 ans après, un nouveau cadre pour un métier en transformation…  Le SNPDEN lance la négociation via un projet de protocole d’accord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réalité de la rentrée</dc:title>
  <dc:creator>Sg Secretariat General</dc:creator>
  <cp:lastModifiedBy>Valérie Faure</cp:lastModifiedBy>
  <cp:revision>3</cp:revision>
  <dcterms:modified xsi:type="dcterms:W3CDTF">2021-09-16T08:03:46Z</dcterms:modified>
</cp:coreProperties>
</file>